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3YeCGTv8pA6mJHXiK5/jyWPJr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5c02bfb30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5c02bfb30_2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runpod - sLLM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시스템 아키텍쳐 - 아웃라인 확정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sLLM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신규 식단에 대한 추천 알고리즘 엔진으로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사용자 피드백 기반 데이터 활용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사용자, 공급자(시스템 관리자) 페이지 구분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음식 조합 &gt; 유사도 검색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35c02bfb30_2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5c02bfb30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35c02bfb30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5c02bfb30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마이페이지 하단 &gt; 식사 별점 및 사용자 피드백 입력란 추가 / 평가할때 북마크 기능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식단 배송 전일 (취소 안내)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배송 완료 되었을때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신청일 / 변경일 / 확정메일 (몇일 전까지 변경 가능한지 안내)</a:t>
            </a:r>
            <a:endParaRPr/>
          </a:p>
        </p:txBody>
      </p:sp>
      <p:sp>
        <p:nvSpPr>
          <p:cNvPr id="225" name="Google Shape;225;g335c02bfb30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5c02bfb30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별표 표시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MealSubscription Table (식단 구독)</a:t>
            </a:r>
            <a:endParaRPr/>
          </a:p>
        </p:txBody>
      </p:sp>
      <p:sp>
        <p:nvSpPr>
          <p:cNvPr id="240" name="Google Shape;240;g335c02bfb30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사이드바 &gt; 대화 기록 추가(토픽)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ChatHistory Table (챗봇 대화 기록)</a:t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구독 &gt; 상담하기</a:t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5c0e33528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5c0e33528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5c0e33528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35c0e33528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User Table (사용자 정보)</a:t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5c0e33528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Food Table (음식 데이터)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FoodSearchHistory Table (음식 검색 기록)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35c0e33528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든든한 한끼 식사형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특징: 단백질과 탄수화물의 균형 잡힌 한 끼, 운동 후나 바쁜 하루에 적합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 startAt="2"/>
            </a:pPr>
            <a:r>
              <a:rPr lang="en-US"/>
              <a:t>가볍고 건강한 하루형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특징: 칼로리가 낮고 영양이 풍부한 하루 시작, 다이어트에 좋은 옵션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 startAt="3"/>
            </a:pPr>
            <a:r>
              <a:rPr lang="en-US"/>
              <a:t>프레쉬한 비건 식사형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특징: 비건 고객을 위한 신선한 식재료로 구성된 식사, 고단백 저지방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 startAt="4"/>
            </a:pPr>
            <a:r>
              <a:rPr lang="en-US"/>
              <a:t>저염 저칼로리 다이어트형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특징: 저염, 저칼로리로 체중 관리에 도움을 주는 식사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 startAt="5"/>
            </a:pPr>
            <a:r>
              <a:rPr lang="en-US"/>
              <a:t>고단백 운동형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특징: 근육 증가를 위한 고단백 식사, 운동 후 회복을 위한 옵션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 startAt="6"/>
            </a:pPr>
            <a:r>
              <a:rPr lang="en-US"/>
              <a:t>피로 회복 에너지형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특징: 피로 회복에 좋은 비타민과 미네랄이 풍부한 식사, 활력을 주는 한 끼</a:t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선물하기 기능 추가 가능성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활동수준 _ 4단계 (운동빈도 없애기)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매우 활동적 (운동을 매일 또는 격렬하게 하는 경우): 1.725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 활동적 (주 3-5일 운동하는 경우): 1.55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가벼운 활동 (주 1-3일 운동하는 경우): 1.375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운동하지 않는 경우: 1.2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Arial"/>
                <a:ea typeface="Arial"/>
                <a:cs typeface="Arial"/>
                <a:sym typeface="Arial"/>
              </a:rPr>
              <a:t>체지방률로 수정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MealSubscription Table (식단 구독)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b="0" i="0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b="0" i="0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idx="10" type="dt"/>
          </p:nvPr>
        </p:nvSpPr>
        <p:spPr>
          <a:xfrm>
            <a:off x="914400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1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Title.									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8262938" y="457200"/>
            <a:ext cx="0" cy="6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" name="Google Shape;13;p11"/>
          <p:cNvCxnSpPr/>
          <p:nvPr/>
        </p:nvCxnSpPr>
        <p:spPr>
          <a:xfrm rot="10800000">
            <a:off x="8503040" y="864004"/>
            <a:ext cx="344454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11"/>
          <p:cNvSpPr txBox="1"/>
          <p:nvPr/>
        </p:nvSpPr>
        <p:spPr>
          <a:xfrm>
            <a:off x="8436769" y="602394"/>
            <a:ext cx="914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5c02bfb30_2_137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g335c02bfb30_2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5" y="1468161"/>
            <a:ext cx="11887201" cy="485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5c02bfb30_2_75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g335c02bfb30_2_75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g335c02bfb30_2_75"/>
          <p:cNvSpPr txBox="1"/>
          <p:nvPr/>
        </p:nvSpPr>
        <p:spPr>
          <a:xfrm>
            <a:off x="8534400" y="855406"/>
            <a:ext cx="339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 신체정보와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구독 정보 및 그간의 히스토리들을 분석한 통계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335c02bfb30_2_75"/>
          <p:cNvSpPr txBox="1"/>
          <p:nvPr/>
        </p:nvSpPr>
        <p:spPr>
          <a:xfrm>
            <a:off x="8534400" y="2286000"/>
            <a:ext cx="3392100" cy="4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평소 선호하던 음식 스타일, 저장된 신체정보 등을 기반으로 사용자만을 위한 추천 식단 자동으로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원하는 식단을 확인 후 선택할 수 있는 버튼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더 많은 정보 확인 가능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줄의 식단에 대한 칼로리 및 영양성분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이번 주 신청한 식단 목록들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줄의 식단에 대한 칼로리 및 영양성분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이전에 구독했던 History 확인이 가능한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335c02bfb30_2_75"/>
          <p:cNvSpPr txBox="1"/>
          <p:nvPr/>
        </p:nvSpPr>
        <p:spPr>
          <a:xfrm>
            <a:off x="4765088" y="2009001"/>
            <a:ext cx="24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335c02bfb30_2_75"/>
          <p:cNvSpPr txBox="1"/>
          <p:nvPr/>
        </p:nvSpPr>
        <p:spPr>
          <a:xfrm>
            <a:off x="2087794" y="4275336"/>
            <a:ext cx="24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335c02bfb30_2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7" y="855400"/>
            <a:ext cx="7280802" cy="57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35c02bfb30_2_75"/>
          <p:cNvSpPr txBox="1"/>
          <p:nvPr/>
        </p:nvSpPr>
        <p:spPr>
          <a:xfrm>
            <a:off x="634254" y="1323211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335c02bfb30_2_75"/>
          <p:cNvSpPr txBox="1"/>
          <p:nvPr/>
        </p:nvSpPr>
        <p:spPr>
          <a:xfrm>
            <a:off x="6239150" y="1072302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218" name="Google Shape;218;g335c02bfb30_2_75"/>
          <p:cNvSpPr txBox="1"/>
          <p:nvPr/>
        </p:nvSpPr>
        <p:spPr>
          <a:xfrm>
            <a:off x="6152250" y="1668825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219" name="Google Shape;219;g335c02bfb30_2_75"/>
          <p:cNvSpPr txBox="1"/>
          <p:nvPr/>
        </p:nvSpPr>
        <p:spPr>
          <a:xfrm>
            <a:off x="667238" y="3587253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  <p:sp>
        <p:nvSpPr>
          <p:cNvPr id="220" name="Google Shape;220;g335c02bfb30_2_75"/>
          <p:cNvSpPr txBox="1"/>
          <p:nvPr/>
        </p:nvSpPr>
        <p:spPr>
          <a:xfrm>
            <a:off x="874304" y="1820434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35c02bfb30_2_75"/>
          <p:cNvSpPr txBox="1"/>
          <p:nvPr/>
        </p:nvSpPr>
        <p:spPr>
          <a:xfrm>
            <a:off x="6162962" y="4029278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222" name="Google Shape;222;g335c02bfb30_2_75"/>
          <p:cNvSpPr txBox="1"/>
          <p:nvPr/>
        </p:nvSpPr>
        <p:spPr>
          <a:xfrm>
            <a:off x="6388327" y="3094178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5c02bfb30_2_86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335c02bfb30_2_86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335c02bfb30_2_86"/>
          <p:cNvSpPr txBox="1"/>
          <p:nvPr/>
        </p:nvSpPr>
        <p:spPr>
          <a:xfrm>
            <a:off x="8534400" y="855406"/>
            <a:ext cx="339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 신체정보와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구독 정보 및 그간의 히스토리들을 분석한 통계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g335c02bfb30_2_86"/>
          <p:cNvSpPr txBox="1"/>
          <p:nvPr/>
        </p:nvSpPr>
        <p:spPr>
          <a:xfrm>
            <a:off x="8534400" y="2286000"/>
            <a:ext cx="3392100" cy="4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사용자가 구독했던 식단들의 영양 성분을 분석하여 구성비율을 차트로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같은 회사 내의 임직원들의 구독 식단 영양성분을 분석하여 구성비율을 차트로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사용자의 신체정보 및 챗 상담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데이터를 바탕으로 사용자 맞춤 권장 구성 비율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사용자의 평소 구독 정보를 분석하여 선호하는 식단의 유형에 해당하는 사진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사용자의 평소 구독 정보를 분석하여 선호하는 식단의 유형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335c02bfb30_2_86"/>
          <p:cNvSpPr txBox="1"/>
          <p:nvPr/>
        </p:nvSpPr>
        <p:spPr>
          <a:xfrm>
            <a:off x="2087794" y="4275336"/>
            <a:ext cx="24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335c02bfb30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53" y="551150"/>
            <a:ext cx="6379148" cy="617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35c02bfb30_2_86"/>
          <p:cNvSpPr txBox="1"/>
          <p:nvPr/>
        </p:nvSpPr>
        <p:spPr>
          <a:xfrm>
            <a:off x="991100" y="1034900"/>
            <a:ext cx="5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234" name="Google Shape;234;g335c02bfb30_2_86"/>
          <p:cNvSpPr txBox="1"/>
          <p:nvPr/>
        </p:nvSpPr>
        <p:spPr>
          <a:xfrm>
            <a:off x="3052350" y="10349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235" name="Google Shape;235;g335c02bfb30_2_86"/>
          <p:cNvSpPr txBox="1"/>
          <p:nvPr/>
        </p:nvSpPr>
        <p:spPr>
          <a:xfrm>
            <a:off x="4728750" y="10556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236" name="Google Shape;236;g335c02bfb30_2_86"/>
          <p:cNvSpPr txBox="1"/>
          <p:nvPr/>
        </p:nvSpPr>
        <p:spPr>
          <a:xfrm>
            <a:off x="750050" y="3940775"/>
            <a:ext cx="4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237" name="Google Shape;237;g335c02bfb30_2_86"/>
          <p:cNvSpPr txBox="1"/>
          <p:nvPr/>
        </p:nvSpPr>
        <p:spPr>
          <a:xfrm>
            <a:off x="2330800" y="6059050"/>
            <a:ext cx="4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5c02bfb30_2_108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g335c02bfb30_2_108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335c02bfb30_2_108"/>
          <p:cNvSpPr txBox="1"/>
          <p:nvPr/>
        </p:nvSpPr>
        <p:spPr>
          <a:xfrm>
            <a:off x="8534400" y="855406"/>
            <a:ext cx="33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사용자가 이전에 구독했던 내역들을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확인할 수 있는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335c02bfb30_2_108"/>
          <p:cNvSpPr txBox="1"/>
          <p:nvPr/>
        </p:nvSpPr>
        <p:spPr>
          <a:xfrm>
            <a:off x="8534400" y="2286000"/>
            <a:ext cx="3392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화살표를 클릭하여 조회를 원하는 월 선택 가능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화살표 클릭 시 조회를 원하는 년도 선택 가능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식단을 구독했던 일자에는 노란색 동그라미로 시각적으로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조회를 원하는 일자 클릭 시 상세 정보 확인 가능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해당일자의 동그라미는 진하게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해당 일자 아래 구독한 식단 및 상세정보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g335c02bfb30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075" y="718025"/>
            <a:ext cx="4740674" cy="56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35c02bfb30_2_108"/>
          <p:cNvSpPr txBox="1"/>
          <p:nvPr/>
        </p:nvSpPr>
        <p:spPr>
          <a:xfrm>
            <a:off x="4357775" y="15795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248" name="Google Shape;248;g335c02bfb30_2_108"/>
          <p:cNvSpPr txBox="1"/>
          <p:nvPr/>
        </p:nvSpPr>
        <p:spPr>
          <a:xfrm>
            <a:off x="5407550" y="1579500"/>
            <a:ext cx="4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249" name="Google Shape;249;g335c02bfb30_2_108"/>
          <p:cNvSpPr txBox="1"/>
          <p:nvPr/>
        </p:nvSpPr>
        <p:spPr>
          <a:xfrm>
            <a:off x="3174975" y="3273650"/>
            <a:ext cx="4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250" name="Google Shape;250;g335c02bfb30_2_108"/>
          <p:cNvSpPr txBox="1"/>
          <p:nvPr/>
        </p:nvSpPr>
        <p:spPr>
          <a:xfrm>
            <a:off x="3117725" y="4846525"/>
            <a:ext cx="4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9"/>
          <p:cNvSpPr txBox="1"/>
          <p:nvPr/>
        </p:nvSpPr>
        <p:spPr>
          <a:xfrm>
            <a:off x="845574" y="39741"/>
            <a:ext cx="2615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Page</a:t>
            </a:r>
            <a:endParaRPr/>
          </a:p>
        </p:txBody>
      </p:sp>
      <p:sp>
        <p:nvSpPr>
          <p:cNvPr id="257" name="Google Shape;257;p9"/>
          <p:cNvSpPr txBox="1"/>
          <p:nvPr/>
        </p:nvSpPr>
        <p:spPr>
          <a:xfrm>
            <a:off x="8534400" y="855406"/>
            <a:ext cx="3392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 시스템의 Chat 페이지</a:t>
            </a:r>
            <a:endParaRPr/>
          </a:p>
        </p:txBody>
      </p:sp>
      <p:sp>
        <p:nvSpPr>
          <p:cNvPr id="258" name="Google Shape;258;p9"/>
          <p:cNvSpPr txBox="1"/>
          <p:nvPr/>
        </p:nvSpPr>
        <p:spPr>
          <a:xfrm>
            <a:off x="8534400" y="2286000"/>
            <a:ext cx="339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Ai가 입력하는 Chat 내용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사용자가 Chat 내용 입력 가능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사용자가 입력한 Chat 내용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클릭하여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 피드백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을 데이터로 저장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향후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서비스의 sLMM의 학습 데이터로 활용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0" y="656773"/>
            <a:ext cx="4173376" cy="4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350" y="3655801"/>
            <a:ext cx="5054601" cy="27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/>
        </p:nvSpPr>
        <p:spPr>
          <a:xfrm>
            <a:off x="641150" y="17319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2770700" y="55927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5817750" y="41331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4911675" y="5151325"/>
            <a:ext cx="4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43650"/>
            <a:ext cx="7748723" cy="60747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 &amp; Footer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8534400" y="901531"/>
            <a:ext cx="339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 &amp; Footer bar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289835" y="749303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8534400" y="1621225"/>
            <a:ext cx="37380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Page로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푸드백과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로그인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로그인이 되어 있을 시 다른 버튼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버튼이 활성화 되어 있을 시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클릭 시 My Page로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로그인이 되어 있지 않을 경우 로그인 페이지로 이동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956560" y="749303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5527293" y="703624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103" name="Google Shape;103;p1"/>
          <p:cNvSpPr txBox="1"/>
          <p:nvPr/>
        </p:nvSpPr>
        <p:spPr>
          <a:xfrm>
            <a:off x="6056996" y="703624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104" name="Google Shape;104;p1"/>
          <p:cNvSpPr txBox="1"/>
          <p:nvPr/>
        </p:nvSpPr>
        <p:spPr>
          <a:xfrm>
            <a:off x="6721263" y="703624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  <p:sp>
        <p:nvSpPr>
          <p:cNvPr id="105" name="Google Shape;105;p1"/>
          <p:cNvSpPr txBox="1"/>
          <p:nvPr/>
        </p:nvSpPr>
        <p:spPr>
          <a:xfrm>
            <a:off x="5609702" y="5816943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6504292" y="5515881"/>
            <a:ext cx="3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6504290" y="5787677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6504290" y="6078161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109" name="Google Shape;109;p1"/>
          <p:cNvSpPr txBox="1"/>
          <p:nvPr/>
        </p:nvSpPr>
        <p:spPr>
          <a:xfrm>
            <a:off x="5609702" y="5515881"/>
            <a:ext cx="4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35c0e33528_1_39"/>
          <p:cNvPicPr preferRelativeResize="0"/>
          <p:nvPr/>
        </p:nvPicPr>
        <p:blipFill rotWithShape="1">
          <a:blip r:embed="rId3">
            <a:alphaModFix/>
          </a:blip>
          <a:srcRect b="4380" l="1185" r="0" t="1616"/>
          <a:stretch/>
        </p:blipFill>
        <p:spPr>
          <a:xfrm>
            <a:off x="471250" y="630838"/>
            <a:ext cx="7323125" cy="55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35c0e33528_1_39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335c0e33528_1_39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g335c0e33528_1_39"/>
          <p:cNvSpPr txBox="1"/>
          <p:nvPr/>
        </p:nvSpPr>
        <p:spPr>
          <a:xfrm>
            <a:off x="8534400" y="2286000"/>
            <a:ext cx="339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 페이지로 이동하는 버튼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335c0e33528_1_39"/>
          <p:cNvSpPr txBox="1"/>
          <p:nvPr/>
        </p:nvSpPr>
        <p:spPr>
          <a:xfrm>
            <a:off x="8534400" y="855406"/>
            <a:ext cx="33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가장 처음으로 뜨는 Main Page 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서비스에 대한 소개가 담겨져 있다.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335c0e33528_1_39"/>
          <p:cNvSpPr txBox="1"/>
          <p:nvPr/>
        </p:nvSpPr>
        <p:spPr>
          <a:xfrm>
            <a:off x="412775" y="1721850"/>
            <a:ext cx="5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35c0e33528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0" y="454800"/>
            <a:ext cx="3478525" cy="4047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35c0e33528_1_58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335c0e33528_1_58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335c0e33528_1_58"/>
          <p:cNvSpPr txBox="1"/>
          <p:nvPr/>
        </p:nvSpPr>
        <p:spPr>
          <a:xfrm>
            <a:off x="8534400" y="2286000"/>
            <a:ext cx="339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FOOD DOCTOR에 대한 소개를 요약해서 정리해 놓은 글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1번의 요약글을 세부적으로 나누어 상세히 소개하는 글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335c0e33528_1_58"/>
          <p:cNvSpPr txBox="1"/>
          <p:nvPr/>
        </p:nvSpPr>
        <p:spPr>
          <a:xfrm>
            <a:off x="8534400" y="855406"/>
            <a:ext cx="33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가장 처음으로 뜨는 Main Page 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서비스에 대한 소개가 담겨져 있다.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335c0e33528_1_58"/>
          <p:cNvSpPr txBox="1"/>
          <p:nvPr/>
        </p:nvSpPr>
        <p:spPr>
          <a:xfrm>
            <a:off x="543600" y="618375"/>
            <a:ext cx="5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g335c0e33528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737" y="2734350"/>
            <a:ext cx="3248825" cy="38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35c0e33528_1_58"/>
          <p:cNvSpPr txBox="1"/>
          <p:nvPr/>
        </p:nvSpPr>
        <p:spPr>
          <a:xfrm>
            <a:off x="543602" y="2734350"/>
            <a:ext cx="32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b="38717" l="0" r="0" t="6325"/>
          <a:stretch/>
        </p:blipFill>
        <p:spPr>
          <a:xfrm>
            <a:off x="845563" y="644900"/>
            <a:ext cx="6971727" cy="55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845574" y="39741"/>
            <a:ext cx="2615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8534400" y="855406"/>
            <a:ext cx="3392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로그인을 진행하는 페이지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8534400" y="2286000"/>
            <a:ext cx="33921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/>
              <a:t>서비스 마스코트 이미지 삽입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사원번호를 입력하는 Text Box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ID 입력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비밀번호를 입력하는 Text Box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Passwords 입력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아이디를 기억 후 로딩 시 마다 자동으로 입력되도록 하는 버튼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 버튼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 시 Landing Page로 이동한다.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639675" y="3675550"/>
            <a:ext cx="55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2582252" y="3745000"/>
            <a:ext cx="32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2582250" y="4322950"/>
            <a:ext cx="4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144" name="Google Shape;144;p3"/>
          <p:cNvSpPr txBox="1"/>
          <p:nvPr/>
        </p:nvSpPr>
        <p:spPr>
          <a:xfrm>
            <a:off x="2387650" y="4877050"/>
            <a:ext cx="4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145" name="Google Shape;145;p3"/>
          <p:cNvSpPr txBox="1"/>
          <p:nvPr/>
        </p:nvSpPr>
        <p:spPr>
          <a:xfrm>
            <a:off x="3089250" y="5224950"/>
            <a:ext cx="4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16712" l="0" r="0" t="12889"/>
          <a:stretch/>
        </p:blipFill>
        <p:spPr>
          <a:xfrm>
            <a:off x="1350550" y="592200"/>
            <a:ext cx="5820125" cy="612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845574" y="39741"/>
            <a:ext cx="2615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8534400" y="855406"/>
            <a:ext cx="33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FOOD DOCTOR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에 대한 상세 소개 정보가 적혀있다.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8534400" y="2286000"/>
            <a:ext cx="33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FOOD DOCTOR 에 대한 상세 소개 정보를 작성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1350550" y="1731900"/>
            <a:ext cx="4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5c0e33528_1_80"/>
          <p:cNvSpPr txBox="1"/>
          <p:nvPr>
            <p:ph idx="12" type="sldNum"/>
          </p:nvPr>
        </p:nvSpPr>
        <p:spPr>
          <a:xfrm>
            <a:off x="11545887" y="70786"/>
            <a:ext cx="556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335c0e33528_1_80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푸드백과</a:t>
            </a:r>
            <a:endParaRPr/>
          </a:p>
        </p:txBody>
      </p:sp>
      <p:sp>
        <p:nvSpPr>
          <p:cNvPr id="162" name="Google Shape;162;g335c0e33528_1_80"/>
          <p:cNvSpPr txBox="1"/>
          <p:nvPr/>
        </p:nvSpPr>
        <p:spPr>
          <a:xfrm>
            <a:off x="8534400" y="855406"/>
            <a:ext cx="339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리스트 페이지</a:t>
            </a:r>
            <a:endParaRPr/>
          </a:p>
        </p:txBody>
      </p:sp>
      <p:sp>
        <p:nvSpPr>
          <p:cNvPr id="163" name="Google Shape;163;g335c0e33528_1_80"/>
          <p:cNvSpPr txBox="1"/>
          <p:nvPr/>
        </p:nvSpPr>
        <p:spPr>
          <a:xfrm>
            <a:off x="8534400" y="1219200"/>
            <a:ext cx="33921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name 을 인식하여 [사용자] 안에 자동입력 되어 화면에 출력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사용자의 신체 정보를 학습하여 사용자의 건강 및 목적에 가장 적합한 음식 BEST3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음식에 맞는 이미지 사진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글자를 클릭하면 팝업 도출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이미지에 맞는 음식명과 영양 및 칼로리 정보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글자를 클릭하면 팝업 도출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추천순으로 음식 정렬 기능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저칼로리순으로 음식 정렬 기능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고칼로리순으로 음식 정렬 기능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푸드백과 가장 첫 페이지로 이동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5개의 페이지를 간격으로 페이지 이동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해당 페이지로 이동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현재 페이지는 빨간색으로 표시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검색어 입력 창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rabicPeriod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11번 입력어를 검색 후 정보 도출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g335c0e33528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6" y="523950"/>
            <a:ext cx="5499744" cy="453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35c0e33528_1_80"/>
          <p:cNvSpPr txBox="1"/>
          <p:nvPr/>
        </p:nvSpPr>
        <p:spPr>
          <a:xfrm>
            <a:off x="217754" y="1510711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335c0e33528_1_80"/>
          <p:cNvSpPr txBox="1"/>
          <p:nvPr/>
        </p:nvSpPr>
        <p:spPr>
          <a:xfrm>
            <a:off x="167950" y="3579577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1200"/>
          </a:p>
        </p:txBody>
      </p:sp>
      <p:sp>
        <p:nvSpPr>
          <p:cNvPr id="167" name="Google Shape;167;g335c0e33528_1_80"/>
          <p:cNvSpPr txBox="1"/>
          <p:nvPr/>
        </p:nvSpPr>
        <p:spPr>
          <a:xfrm>
            <a:off x="167950" y="4611250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1200"/>
          </a:p>
        </p:txBody>
      </p:sp>
      <p:sp>
        <p:nvSpPr>
          <p:cNvPr id="168" name="Google Shape;168;g335c0e33528_1_80"/>
          <p:cNvSpPr txBox="1"/>
          <p:nvPr/>
        </p:nvSpPr>
        <p:spPr>
          <a:xfrm>
            <a:off x="3731113" y="3094178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sz="1200"/>
          </a:p>
        </p:txBody>
      </p:sp>
      <p:sp>
        <p:nvSpPr>
          <p:cNvPr id="169" name="Google Shape;169;g335c0e33528_1_80"/>
          <p:cNvSpPr txBox="1"/>
          <p:nvPr/>
        </p:nvSpPr>
        <p:spPr>
          <a:xfrm>
            <a:off x="217754" y="1820434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g335c0e33528_1_80"/>
          <p:cNvSpPr txBox="1"/>
          <p:nvPr/>
        </p:nvSpPr>
        <p:spPr>
          <a:xfrm>
            <a:off x="4286387" y="3094178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171" name="Google Shape;171;g335c0e33528_1_80"/>
          <p:cNvSpPr txBox="1"/>
          <p:nvPr/>
        </p:nvSpPr>
        <p:spPr>
          <a:xfrm>
            <a:off x="4788127" y="3094178"/>
            <a:ext cx="3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72" name="Google Shape;172;g335c0e33528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125" y="5061350"/>
            <a:ext cx="4244801" cy="14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35c0e33528_1_80"/>
          <p:cNvSpPr txBox="1"/>
          <p:nvPr/>
        </p:nvSpPr>
        <p:spPr>
          <a:xfrm>
            <a:off x="4891100" y="5587850"/>
            <a:ext cx="4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⑧</a:t>
            </a:r>
            <a:endParaRPr/>
          </a:p>
        </p:txBody>
      </p:sp>
      <p:sp>
        <p:nvSpPr>
          <p:cNvPr id="174" name="Google Shape;174;g335c0e33528_1_80"/>
          <p:cNvSpPr txBox="1"/>
          <p:nvPr/>
        </p:nvSpPr>
        <p:spPr>
          <a:xfrm>
            <a:off x="5204650" y="5587850"/>
            <a:ext cx="4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⑨</a:t>
            </a:r>
            <a:endParaRPr/>
          </a:p>
        </p:txBody>
      </p:sp>
      <p:sp>
        <p:nvSpPr>
          <p:cNvPr id="175" name="Google Shape;175;g335c0e33528_1_80"/>
          <p:cNvSpPr txBox="1"/>
          <p:nvPr/>
        </p:nvSpPr>
        <p:spPr>
          <a:xfrm>
            <a:off x="5519225" y="5587838"/>
            <a:ext cx="4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⑩</a:t>
            </a:r>
            <a:endParaRPr/>
          </a:p>
        </p:txBody>
      </p:sp>
      <p:sp>
        <p:nvSpPr>
          <p:cNvPr id="176" name="Google Shape;176;g335c0e33528_1_80"/>
          <p:cNvSpPr txBox="1"/>
          <p:nvPr/>
        </p:nvSpPr>
        <p:spPr>
          <a:xfrm>
            <a:off x="4968325" y="6141950"/>
            <a:ext cx="4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⑪</a:t>
            </a:r>
            <a:endParaRPr/>
          </a:p>
        </p:txBody>
      </p:sp>
      <p:sp>
        <p:nvSpPr>
          <p:cNvPr id="177" name="Google Shape;177;g335c0e33528_1_80"/>
          <p:cNvSpPr txBox="1"/>
          <p:nvPr/>
        </p:nvSpPr>
        <p:spPr>
          <a:xfrm>
            <a:off x="6356175" y="6141950"/>
            <a:ext cx="4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⑫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b="20212" l="0" r="0" t="11639"/>
          <a:stretch/>
        </p:blipFill>
        <p:spPr>
          <a:xfrm>
            <a:off x="746325" y="759525"/>
            <a:ext cx="6540148" cy="575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845574" y="39741"/>
            <a:ext cx="26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푸드백과_ 음식 상세 정보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8534400" y="855406"/>
            <a:ext cx="339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푸드백과에서 음식 클릭 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제공하는 팝업으로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해당 메뉴에 대한 상세정보가 적혀있다.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8534400" y="2286000"/>
            <a:ext cx="3392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선택한 음식에 대한 이미지 사진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선택한 음식명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선택한 음식에 대한 구성재료, 칼로리 정보, 영양성분, 알레르기 성분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을 이용해 해당 음식이 어떤 유형의 식단형에 추천하는지 검색 후 사유와 함께 서술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로그인한 사용자의 식단 유형에 해당되는 내용일 경우 두꺼운 글씨와 별표로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클릭 시 팝업이 닫힘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1143500" y="1568300"/>
            <a:ext cx="5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3738150" y="15683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189" name="Google Shape;189;p6"/>
          <p:cNvSpPr txBox="1"/>
          <p:nvPr/>
        </p:nvSpPr>
        <p:spPr>
          <a:xfrm>
            <a:off x="3738150" y="2122400"/>
            <a:ext cx="5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190" name="Google Shape;190;p6"/>
          <p:cNvSpPr txBox="1"/>
          <p:nvPr/>
        </p:nvSpPr>
        <p:spPr>
          <a:xfrm>
            <a:off x="1207250" y="4245575"/>
            <a:ext cx="4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6060475" y="1353475"/>
            <a:ext cx="40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idx="12" type="sldNum"/>
          </p:nvPr>
        </p:nvSpPr>
        <p:spPr>
          <a:xfrm>
            <a:off x="11545887" y="70786"/>
            <a:ext cx="556617" cy="307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845574" y="39741"/>
            <a:ext cx="2615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8534400" y="855406"/>
            <a:ext cx="339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 신체정보와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구독 정보 및 그간의 히스토리들을 분석한 통계 Page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8534400" y="2286000"/>
            <a:ext cx="339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사용자의 신체 정보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챗봇과의 채팅 내용 실시간 반영 후 자동 업데이트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전월 대비 체중, 체지방, 골격근, BMI 가 어떻게 변화 하였는지 차트로 표시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4765088" y="2009001"/>
            <a:ext cx="2428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2087794" y="4275336"/>
            <a:ext cx="2428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48" y="500475"/>
            <a:ext cx="7825001" cy="564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326954" y="2525836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3949254" y="2525834"/>
            <a:ext cx="26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2025-03-13T07:11:36Z</dcterms:created>
  <dc:creator>DongIk Shin</dc:creator>
</cp:coreProperties>
</file>